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2"/>
  </p:notesMasterIdLst>
  <p:handoutMasterIdLst>
    <p:handoutMasterId r:id="rId23"/>
  </p:handoutMasterIdLst>
  <p:sldIdLst>
    <p:sldId id="478" r:id="rId2"/>
    <p:sldId id="535" r:id="rId3"/>
    <p:sldId id="536" r:id="rId4"/>
    <p:sldId id="543" r:id="rId5"/>
    <p:sldId id="509" r:id="rId6"/>
    <p:sldId id="510" r:id="rId7"/>
    <p:sldId id="537" r:id="rId8"/>
    <p:sldId id="257" r:id="rId9"/>
    <p:sldId id="538" r:id="rId10"/>
    <p:sldId id="482" r:id="rId11"/>
    <p:sldId id="380" r:id="rId12"/>
    <p:sldId id="541" r:id="rId13"/>
    <p:sldId id="377" r:id="rId14"/>
    <p:sldId id="539" r:id="rId15"/>
    <p:sldId id="651" r:id="rId16"/>
    <p:sldId id="540" r:id="rId17"/>
    <p:sldId id="325" r:id="rId18"/>
    <p:sldId id="542" r:id="rId19"/>
    <p:sldId id="459" r:id="rId20"/>
    <p:sldId id="33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29CDBA8-6807-45D4-98A4-C25BF677597E}">
          <p14:sldIdLst>
            <p14:sldId id="478"/>
            <p14:sldId id="535"/>
            <p14:sldId id="536"/>
            <p14:sldId id="543"/>
            <p14:sldId id="509"/>
            <p14:sldId id="510"/>
            <p14:sldId id="537"/>
            <p14:sldId id="257"/>
          </p14:sldIdLst>
        </p14:section>
        <p14:section name="Technology reflections" id="{14051ADF-BE31-41C4-B683-02204B47C64D}">
          <p14:sldIdLst>
            <p14:sldId id="538"/>
            <p14:sldId id="482"/>
            <p14:sldId id="380"/>
            <p14:sldId id="541"/>
            <p14:sldId id="377"/>
            <p14:sldId id="539"/>
            <p14:sldId id="651"/>
          </p14:sldIdLst>
        </p14:section>
        <p14:section name="Conclusions" id="{52F2E1E5-A63B-4774-9E68-27839DAA7817}">
          <p14:sldIdLst>
            <p14:sldId id="540"/>
            <p14:sldId id="325"/>
            <p14:sldId id="542"/>
            <p14:sldId id="459"/>
            <p14:sldId id="3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5" autoAdjust="0"/>
    <p:restoredTop sz="87524" autoAdjust="0"/>
  </p:normalViewPr>
  <p:slideViewPr>
    <p:cSldViewPr>
      <p:cViewPr varScale="1">
        <p:scale>
          <a:sx n="111" d="100"/>
          <a:sy n="111" d="100"/>
        </p:scale>
        <p:origin x="4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8" d="100"/>
          <a:sy n="78" d="100"/>
        </p:scale>
        <p:origin x="2885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H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03D5FD-3CF1-4C61-96AF-443409728228}" type="datetimeFigureOut">
              <a:rPr lang="es-HN" smtClean="0"/>
              <a:t>6/1/2022</a:t>
            </a:fld>
            <a:endParaRPr lang="es-H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CEE 4520: Sustainable Safe Water on Tap</a:t>
            </a:r>
          </a:p>
          <a:p>
            <a:r>
              <a:rPr lang="en-US" dirty="0"/>
              <a:t>Monroe Weber-Shirk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4CED3-A34B-402D-9475-9C07987DCDCD}" type="slidenum">
              <a:rPr lang="es-HN" smtClean="0"/>
              <a:t>‹#›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241156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11FE22-B79B-4369-BF4A-781A3FEA20C5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DE0A1-0B40-490D-A7CD-643C013A83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09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intro to each unit</a:t>
            </a:r>
            <a:r>
              <a:rPr lang="en-US" baseline="0" dirty="0"/>
              <a:t> process to help students think about projects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DE0A1-0B40-490D-A7CD-643C013A832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1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DE0A1-0B40-490D-A7CD-643C013A832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80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14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173728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L/s (0.36 </a:t>
            </a:r>
            <a:r>
              <a:rPr lang="en-US" dirty="0" err="1"/>
              <a:t>mgd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ABF13-240F-433D-BE7E-77CB2C68AE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9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16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356182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13D7C8-1D10-4E5B-8A9B-B2BE7F2B7605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and rough cost</a:t>
            </a:r>
            <a:r>
              <a:rPr lang="en-US" baseline="0" dirty="0"/>
              <a:t> estimates.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DE0A1-0B40-490D-A7CD-643C013A832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36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DE0A1-0B40-490D-A7CD-643C013A832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23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2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880758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3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635596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Microbes are awesome particles!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DE0A1-0B40-490D-A7CD-643C013A832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5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</a:t>
            </a:r>
            <a:r>
              <a:rPr lang="en-US" baseline="0" dirty="0"/>
              <a:t> iteration and feedback?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B01A8D-3996-47A3-860D-AF6CF55DFE9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7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73535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9c028affc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9c028affc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AguaClara Reach is a node in the growing AguaClara network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9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904211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E77417-A55A-4F2F-95E0-22264E608193}" type="slidenum">
              <a:rPr lang="en-US"/>
              <a:pPr/>
              <a:t>12</a:t>
            </a:fld>
            <a:endParaRPr lang="en-US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2110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4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3352800" y="5029200"/>
            <a:ext cx="7370618" cy="1143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s-HN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447AEFEB-0F12-4246-8F0C-FDE83E381345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78856" name="Rectangle 8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78857" name="Rectangle 9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>
                <a:latin typeface="Arial" charset="0"/>
              </a:defRPr>
            </a:lvl1pPr>
          </a:lstStyle>
          <a:p>
            <a:fld id="{598B1A88-A749-4CC2-9A45-355AB6EE232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78858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1371600" y="990600"/>
            <a:ext cx="9351818" cy="1470025"/>
          </a:xfrm>
          <a:ln w="9525"/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20284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AEFEB-0F12-4246-8F0C-FDE83E381345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2579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2318" y="1600200"/>
            <a:ext cx="5417128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AEFEB-0F12-4246-8F0C-FDE83E381345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568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130530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35113"/>
            <a:ext cx="555015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199" y="2174875"/>
            <a:ext cx="555015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24438" y="1535113"/>
            <a:ext cx="55523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24438" y="2174875"/>
            <a:ext cx="5552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AEFEB-0F12-4246-8F0C-FDE83E381345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4877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AEFEB-0F12-4246-8F0C-FDE83E381345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9006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7AEFEB-0F12-4246-8F0C-FDE83E381345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7218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199" y="228600"/>
            <a:ext cx="11305309" cy="1143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1130530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78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fld id="{447AEFEB-0F12-4246-8F0C-FDE83E381345}" type="datetimeFigureOut">
              <a:rPr lang="en-US" smtClean="0"/>
              <a:t>1/6/2022</a:t>
            </a:fld>
            <a:endParaRPr lang="en-US"/>
          </a:p>
        </p:txBody>
      </p:sp>
      <p:sp>
        <p:nvSpPr>
          <p:cNvPr id="778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648200" y="6267233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628908" y="6267233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DA3090D2-805C-4395-B495-9EDA45D831DF}" type="slidenum">
              <a:rPr lang="en-US" smtClean="0"/>
              <a:t>‹#›</a:t>
            </a:fld>
            <a:endParaRPr lang="en-US"/>
          </a:p>
        </p:txBody>
      </p:sp>
      <p:sp>
        <p:nvSpPr>
          <p:cNvPr id="77831" name="Line 7"/>
          <p:cNvSpPr>
            <a:spLocks noChangeShapeType="1"/>
          </p:cNvSpPr>
          <p:nvPr/>
        </p:nvSpPr>
        <p:spPr bwMode="auto">
          <a:xfrm>
            <a:off x="0" y="1447800"/>
            <a:ext cx="12192000" cy="0"/>
          </a:xfrm>
          <a:prstGeom prst="line">
            <a:avLst/>
          </a:prstGeom>
          <a:noFill/>
          <a:ln w="76200" cmpd="tri">
            <a:solidFill>
              <a:srgbClr val="003CFE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/>
            <a:endParaRPr lang="en-US" sz="180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Line 7">
            <a:extLst>
              <a:ext uri="{FF2B5EF4-FFF2-40B4-BE49-F238E27FC236}">
                <a16:creationId xmlns:a16="http://schemas.microsoft.com/office/drawing/2014/main" id="{BF61DAA9-F1DB-4872-95FA-F390F5543CCA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1447800"/>
            <a:ext cx="9144000" cy="0"/>
          </a:xfrm>
          <a:prstGeom prst="line">
            <a:avLst/>
          </a:prstGeom>
          <a:noFill/>
          <a:ln w="76200" cmpd="tri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8590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ransition>
    <p:fade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ndar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150000"/>
        <a:buFont typeface="Candara" pitchFamily="34" charset="0"/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6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6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6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guaClara/Designs-201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6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6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designserver.cee.cornell.edu/Desig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7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6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13" Type="http://schemas.openxmlformats.org/officeDocument/2006/relationships/image" Target="../media/image8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eg"/><Relationship Id="rId11" Type="http://schemas.openxmlformats.org/officeDocument/2006/relationships/slide" Target="slide16.xml"/><Relationship Id="rId5" Type="http://schemas.openxmlformats.org/officeDocument/2006/relationships/slide" Target="slide12.xml"/><Relationship Id="rId10" Type="http://schemas.openxmlformats.org/officeDocument/2006/relationships/image" Target="../media/image5.png"/><Relationship Id="rId4" Type="http://schemas.openxmlformats.org/officeDocument/2006/relationships/image" Target="../media/image2.jpeg"/><Relationship Id="rId9" Type="http://schemas.openxmlformats.org/officeDocument/2006/relationships/slide" Target="slid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400800" y="6172200"/>
            <a:ext cx="2714625" cy="381000"/>
          </a:xfrm>
        </p:spPr>
        <p:txBody>
          <a:bodyPr/>
          <a:lstStyle/>
          <a:p>
            <a:r>
              <a:rPr lang="en-US" sz="1800" dirty="0"/>
              <a:t>Monroe Weber-Shirk</a:t>
            </a:r>
          </a:p>
        </p:txBody>
      </p:sp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838200" y="130175"/>
            <a:ext cx="7239000" cy="1470025"/>
          </a:xfrm>
        </p:spPr>
        <p:txBody>
          <a:bodyPr/>
          <a:lstStyle/>
          <a:p>
            <a:pPr algn="ctr"/>
            <a:r>
              <a:rPr lang="en-US" dirty="0"/>
              <a:t>An Elegant Solution for Safe Water on Tap 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144000" cy="1905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https://lh3.googleusercontent.com/-szqY9SUaguA/U4yZVsLY3FI/AAAAAAAAuu8/dIejH76uRdM/s1280/IMG_4120a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0"/>
          <a:stretch/>
        </p:blipFill>
        <p:spPr bwMode="auto">
          <a:xfrm>
            <a:off x="0" y="1495425"/>
            <a:ext cx="9144000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41510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Simple, Elegant, or Complicated?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“Any intelligent fool can make things bigger, more complex, and more violent. It takes a touch of genius — and a lot of courage – to move in the opposite direction.” </a:t>
            </a:r>
            <a:br>
              <a:rPr lang="en-US" b="1" i="1" dirty="0"/>
            </a:br>
            <a:r>
              <a:rPr lang="en-US" b="1" i="1" dirty="0"/>
              <a:t>                                       --- </a:t>
            </a:r>
            <a:r>
              <a:rPr lang="en-US" dirty="0"/>
              <a:t>E.F. Schumacher</a:t>
            </a:r>
          </a:p>
          <a:p>
            <a:endParaRPr lang="en-US" b="1" i="1" dirty="0"/>
          </a:p>
          <a:p>
            <a:r>
              <a:rPr lang="en-US" b="1" i="1" dirty="0"/>
              <a:t>“Simplicity is the ultimate sophistication.” </a:t>
            </a:r>
            <a:br>
              <a:rPr lang="en-US" b="1" i="1" dirty="0"/>
            </a:br>
            <a:r>
              <a:rPr lang="en-US" b="1" i="1" dirty="0"/>
              <a:t>                                       --- </a:t>
            </a:r>
            <a:r>
              <a:rPr lang="en-US" dirty="0"/>
              <a:t>Leonardo da Vinci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863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Elegant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Solves the problem very well</a:t>
            </a:r>
          </a:p>
          <a:p>
            <a:r>
              <a:rPr lang="en-US"/>
              <a:t>No unnecessary complexity</a:t>
            </a:r>
          </a:p>
          <a:p>
            <a:r>
              <a:rPr lang="en-US"/>
              <a:t>Easy to understand</a:t>
            </a:r>
          </a:p>
          <a:p>
            <a:r>
              <a:rPr lang="en-US"/>
              <a:t>Simple and beautiful</a:t>
            </a:r>
          </a:p>
          <a:p>
            <a:pPr lvl="1"/>
            <a:r>
              <a:rPr lang="en-US"/>
              <a:t>Bicycle</a:t>
            </a:r>
          </a:p>
          <a:p>
            <a:pPr lvl="1"/>
            <a:r>
              <a:rPr lang="en-US"/>
              <a:t>Windmills</a:t>
            </a:r>
          </a:p>
          <a:p>
            <a:pPr lvl="1"/>
            <a:endParaRPr lang="en-US"/>
          </a:p>
          <a:p>
            <a:r>
              <a:rPr lang="en-US"/>
              <a:t>Context matters in defining elegant!</a:t>
            </a:r>
          </a:p>
          <a:p>
            <a:endParaRPr lang="en-US" dirty="0"/>
          </a:p>
        </p:txBody>
      </p:sp>
      <p:pic>
        <p:nvPicPr>
          <p:cNvPr id="7170" name="Picture 2" descr="Image result for windmill">
            <a:extLst>
              <a:ext uri="{FF2B5EF4-FFF2-40B4-BE49-F238E27FC236}">
                <a16:creationId xmlns:a16="http://schemas.microsoft.com/office/drawing/2014/main" id="{25CED6A6-4A93-41B7-A462-2B0E054A6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719793"/>
            <a:ext cx="2387974" cy="179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bicycle">
            <a:extLst>
              <a:ext uri="{FF2B5EF4-FFF2-40B4-BE49-F238E27FC236}">
                <a16:creationId xmlns:a16="http://schemas.microsoft.com/office/drawing/2014/main" id="{3298EB03-E18B-41CC-AC72-16F31BDF3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197" y="1710017"/>
            <a:ext cx="2627203" cy="175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159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5F3DF4-2AF3-4C60-B10D-0A24BA12E73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How to Innovate and Design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 AguaClara Consortium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High-tech and Elegance</a:t>
            </a:r>
          </a:p>
          <a:p>
            <a:r>
              <a:rPr lang="en-US" sz="3400" b="1" dirty="0"/>
              <a:t>Pride of ownership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AguaClara technologies and plants 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5800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5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BE5449BD-B8E4-41FB-BC3F-B539D2CF8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7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E43426EB-308C-4C71-9BFA-C81D6E78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459D2E7D-6D9B-4BB5-8D7A-8FE283B8D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17792AFB-3D52-440C-A162-B4FDC5B66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0FA9F672-E7DE-4C1A-AA36-1469244AF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2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075869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Pride of Ownership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162800" cy="4525963"/>
          </a:xfrm>
        </p:spPr>
        <p:txBody>
          <a:bodyPr/>
          <a:lstStyle/>
          <a:p>
            <a:r>
              <a:rPr lang="en-US" dirty="0"/>
              <a:t>What happens when the check engine light goes on in your car?</a:t>
            </a:r>
          </a:p>
          <a:p>
            <a:r>
              <a:rPr lang="en-US" dirty="0"/>
              <a:t>What do you do if your bicycle brakes need to be adjusted?</a:t>
            </a:r>
          </a:p>
          <a:p>
            <a:r>
              <a:rPr lang="en-US" dirty="0"/>
              <a:t>What does the plant operator do if the chemical feed stops working?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4953000"/>
            <a:ext cx="7239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We want the plant operator to diagnose and fix the problem without needing to call anyone.</a:t>
            </a:r>
          </a:p>
        </p:txBody>
      </p:sp>
      <p:pic>
        <p:nvPicPr>
          <p:cNvPr id="6148" name="Picture 4" descr="http://cdn2-b.examiner.com/sites/default/files/styles/image_content_width/hash/4b/27/MIL%20on_0.jpg?itok=SBV-sY2u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524000"/>
            <a:ext cx="1276232" cy="103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downtube.com/images/Brake_Adjustment/Brakes_(Identified_Parts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0322" y="2590800"/>
            <a:ext cx="1255587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3.googleusercontent.com/_QuLPZg3XMcE/TTz3kuiY2nI/AAAAAAAAbmY/o12wSHakp6c/s576/AguaClara%20Honduras%20Trip%202011%2021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30322" y="4114799"/>
            <a:ext cx="1255587" cy="9416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2642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083B1F-728F-420B-8B6B-13D916ABC06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How to Innovate and Design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 AguaClara Consortium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High-tech and Elegance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Pride of ownership</a:t>
            </a:r>
          </a:p>
          <a:p>
            <a:r>
              <a:rPr lang="en-US" sz="3400" b="1" dirty="0"/>
              <a:t>AguaClara technologies and plants 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5800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5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0015C4AB-9863-430E-A348-155A8F73F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7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2F4B6A19-C274-4E2F-8527-2710504FF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8A519CC1-8DCA-496F-8D2A-43D0264CE0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FFF705F0-BEC2-4AE1-A1F4-45953B236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95BD5326-E01F-47B5-A382-8071C9540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2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664260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decade of research, invent, and design…</a:t>
            </a:r>
          </a:p>
        </p:txBody>
      </p:sp>
      <p:pic>
        <p:nvPicPr>
          <p:cNvPr id="3" name="20170708_1430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3867" y="-19050"/>
            <a:ext cx="12225867" cy="687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55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31D89C-DE2D-4949-A642-35D70303BE2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How to Innovate and Design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 AguaClara Consortium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High-tech and Elegance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Pride of ownership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AguaClara technologies and plants </a:t>
            </a:r>
          </a:p>
          <a:p>
            <a:r>
              <a:rPr lang="en-US" sz="3400" b="1" dirty="0"/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5800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5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13041660-72B1-46FF-A916-4DEE05FDD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7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DBD93A4D-FDE9-4AE8-B6B6-2B17D06C5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123EFB7B-1B58-4067-9563-55498E43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894AE154-40DC-41E9-A7D3-9ACC70A2D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3FA5DCDE-3AE7-4EBF-9D70-9A60C86C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2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837441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Key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AguaClara is </a:t>
            </a:r>
            <a:r>
              <a:rPr lang="en-US" b="1" dirty="0"/>
              <a:t>open source </a:t>
            </a:r>
            <a:r>
              <a:rPr lang="en-US" dirty="0"/>
              <a:t>engineering: </a:t>
            </a:r>
          </a:p>
          <a:p>
            <a:pPr lvl="1"/>
            <a:r>
              <a:rPr lang="en-US" dirty="0"/>
              <a:t>Many inventions, </a:t>
            </a:r>
            <a:r>
              <a:rPr lang="en-US" b="1" dirty="0"/>
              <a:t>ZERO patents</a:t>
            </a:r>
          </a:p>
          <a:p>
            <a:pPr lvl="1"/>
            <a:r>
              <a:rPr lang="en-US" dirty="0"/>
              <a:t>Our technologies are described on our website and published in the literature. </a:t>
            </a:r>
          </a:p>
          <a:p>
            <a:pPr lvl="1"/>
            <a:r>
              <a:rPr lang="en-US" dirty="0"/>
              <a:t>Our </a:t>
            </a:r>
            <a:r>
              <a:rPr lang="en-US" dirty="0">
                <a:hlinkClick r:id="rId3"/>
              </a:rPr>
              <a:t>example designs are available on the web</a:t>
            </a:r>
            <a:r>
              <a:rPr lang="en-US" dirty="0"/>
              <a:t>! </a:t>
            </a:r>
          </a:p>
          <a:p>
            <a:r>
              <a:rPr lang="en-US" dirty="0"/>
              <a:t>Our technologies </a:t>
            </a:r>
            <a:r>
              <a:rPr lang="en-US" b="1" dirty="0"/>
              <a:t>use ZERO electricity </a:t>
            </a:r>
            <a:r>
              <a:rPr lang="en-US" dirty="0"/>
              <a:t>(except for batteries in the </a:t>
            </a:r>
            <a:r>
              <a:rPr lang="en-US" dirty="0" err="1"/>
              <a:t>turbidimeters</a:t>
            </a:r>
            <a:r>
              <a:rPr lang="en-US" dirty="0"/>
              <a:t>)</a:t>
            </a:r>
          </a:p>
          <a:p>
            <a:r>
              <a:rPr lang="en-US" dirty="0"/>
              <a:t>Our innovation is based on </a:t>
            </a:r>
            <a:r>
              <a:rPr lang="en-US" b="1" dirty="0"/>
              <a:t>feedback</a:t>
            </a:r>
            <a:r>
              <a:rPr lang="en-US" dirty="0"/>
              <a:t> and ongoing connections with plant operators</a:t>
            </a:r>
          </a:p>
        </p:txBody>
      </p:sp>
    </p:spTree>
    <p:extLst>
      <p:ext uri="{BB962C8B-B14F-4D97-AF65-F5344CB8AC3E}">
        <p14:creationId xmlns:p14="http://schemas.microsoft.com/office/powerpoint/2010/main" val="353807478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sometimes make the mistake of designing for steady state and forgetting about startup (NYC blackout in 1977)</a:t>
            </a:r>
          </a:p>
          <a:p>
            <a:r>
              <a:rPr lang="en-US" dirty="0"/>
              <a:t>The USA has had stability for decades</a:t>
            </a:r>
          </a:p>
          <a:p>
            <a:pPr lvl="1"/>
            <a:r>
              <a:rPr lang="en-US" dirty="0"/>
              <a:t>Climate change is changing that</a:t>
            </a:r>
          </a:p>
          <a:p>
            <a:pPr lvl="1"/>
            <a:r>
              <a:rPr lang="en-US" dirty="0"/>
              <a:t>A breakdown in global trade could block replacement parts</a:t>
            </a:r>
          </a:p>
          <a:p>
            <a:r>
              <a:rPr lang="en-US" dirty="0"/>
              <a:t>Water supply is critical infrastructure and should be designed for resilience and rapid recovery after a disaster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61335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65464" y="1605322"/>
            <a:ext cx="4305302" cy="3886200"/>
          </a:xfrm>
          <a:custGeom>
            <a:avLst/>
            <a:gdLst>
              <a:gd name="connsiteX0" fmla="*/ 0 w 2552699"/>
              <a:gd name="connsiteY0" fmla="*/ 0 h 4305300"/>
              <a:gd name="connsiteX1" fmla="*/ 2127241 w 2552699"/>
              <a:gd name="connsiteY1" fmla="*/ 0 h 4305300"/>
              <a:gd name="connsiteX2" fmla="*/ 2552699 w 2552699"/>
              <a:gd name="connsiteY2" fmla="*/ 425458 h 4305300"/>
              <a:gd name="connsiteX3" fmla="*/ 2552699 w 2552699"/>
              <a:gd name="connsiteY3" fmla="*/ 4305300 h 4305300"/>
              <a:gd name="connsiteX4" fmla="*/ 0 w 2552699"/>
              <a:gd name="connsiteY4" fmla="*/ 4305300 h 4305300"/>
              <a:gd name="connsiteX5" fmla="*/ 0 w 2552699"/>
              <a:gd name="connsiteY5" fmla="*/ 0 h 430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2699" h="4305300">
                <a:moveTo>
                  <a:pt x="0" y="4305299"/>
                </a:moveTo>
                <a:lnTo>
                  <a:pt x="0" y="717564"/>
                </a:lnTo>
                <a:cubicBezTo>
                  <a:pt x="0" y="321265"/>
                  <a:pt x="112942" y="1"/>
                  <a:pt x="252263" y="1"/>
                </a:cubicBezTo>
                <a:lnTo>
                  <a:pt x="2552699" y="1"/>
                </a:lnTo>
                <a:lnTo>
                  <a:pt x="2552699" y="4305299"/>
                </a:lnTo>
                <a:lnTo>
                  <a:pt x="0" y="4305299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64" tIns="156464" rIns="156464" bIns="794638" numCol="1" spcCol="1270" anchor="t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u="sng" kern="1200" dirty="0"/>
              <a:t>Implementation COST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$100,000 + $8000 per L/s of capacity*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/>
              <a:t>for built in place</a:t>
            </a:r>
            <a:endParaRPr lang="en-US" sz="2200" kern="1200" dirty="0"/>
          </a:p>
        </p:txBody>
      </p:sp>
      <p:sp>
        <p:nvSpPr>
          <p:cNvPr id="5" name="Freeform 4"/>
          <p:cNvSpPr/>
          <p:nvPr/>
        </p:nvSpPr>
        <p:spPr>
          <a:xfrm>
            <a:off x="6070764" y="1605322"/>
            <a:ext cx="4305301" cy="3886199"/>
          </a:xfrm>
          <a:custGeom>
            <a:avLst/>
            <a:gdLst>
              <a:gd name="connsiteX0" fmla="*/ 0 w 4305300"/>
              <a:gd name="connsiteY0" fmla="*/ 0 h 2552699"/>
              <a:gd name="connsiteX1" fmla="*/ 3879842 w 4305300"/>
              <a:gd name="connsiteY1" fmla="*/ 0 h 2552699"/>
              <a:gd name="connsiteX2" fmla="*/ 4305300 w 4305300"/>
              <a:gd name="connsiteY2" fmla="*/ 425458 h 2552699"/>
              <a:gd name="connsiteX3" fmla="*/ 4305300 w 4305300"/>
              <a:gd name="connsiteY3" fmla="*/ 2552699 h 2552699"/>
              <a:gd name="connsiteX4" fmla="*/ 0 w 4305300"/>
              <a:gd name="connsiteY4" fmla="*/ 2552699 h 2552699"/>
              <a:gd name="connsiteX5" fmla="*/ 0 w 4305300"/>
              <a:gd name="connsiteY5" fmla="*/ 0 h 255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5300" h="2552699">
                <a:moveTo>
                  <a:pt x="0" y="0"/>
                </a:moveTo>
                <a:lnTo>
                  <a:pt x="3879842" y="0"/>
                </a:lnTo>
                <a:cubicBezTo>
                  <a:pt x="4114816" y="0"/>
                  <a:pt x="4305300" y="190484"/>
                  <a:pt x="4305300" y="425458"/>
                </a:cubicBezTo>
                <a:lnTo>
                  <a:pt x="4305300" y="2552699"/>
                </a:lnTo>
                <a:lnTo>
                  <a:pt x="0" y="2552699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64" tIns="156464" rIns="156464" bIns="794638" numCol="1" spcCol="1270" anchor="t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u="sng" kern="1200" dirty="0"/>
              <a:t>OPERATING COST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$5 per person per year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kern="1200" dirty="0"/>
              <a:t>or $50 per </a:t>
            </a:r>
            <a:r>
              <a:rPr lang="en-US" sz="2200" b="1" kern="1200" dirty="0"/>
              <a:t>million</a:t>
            </a:r>
            <a:r>
              <a:rPr lang="en-US" sz="2200" kern="1200" dirty="0"/>
              <a:t> liters</a:t>
            </a:r>
          </a:p>
        </p:txBody>
      </p:sp>
      <p:sp>
        <p:nvSpPr>
          <p:cNvPr id="6" name="Freeform 5"/>
          <p:cNvSpPr/>
          <p:nvPr/>
        </p:nvSpPr>
        <p:spPr>
          <a:xfrm>
            <a:off x="1765465" y="5491521"/>
            <a:ext cx="4305301" cy="1219198"/>
          </a:xfrm>
          <a:custGeom>
            <a:avLst/>
            <a:gdLst>
              <a:gd name="connsiteX0" fmla="*/ 0 w 4305300"/>
              <a:gd name="connsiteY0" fmla="*/ 0 h 2552699"/>
              <a:gd name="connsiteX1" fmla="*/ 3879842 w 4305300"/>
              <a:gd name="connsiteY1" fmla="*/ 0 h 2552699"/>
              <a:gd name="connsiteX2" fmla="*/ 4305300 w 4305300"/>
              <a:gd name="connsiteY2" fmla="*/ 425458 h 2552699"/>
              <a:gd name="connsiteX3" fmla="*/ 4305300 w 4305300"/>
              <a:gd name="connsiteY3" fmla="*/ 2552699 h 2552699"/>
              <a:gd name="connsiteX4" fmla="*/ 0 w 4305300"/>
              <a:gd name="connsiteY4" fmla="*/ 2552699 h 2552699"/>
              <a:gd name="connsiteX5" fmla="*/ 0 w 4305300"/>
              <a:gd name="connsiteY5" fmla="*/ 0 h 2552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5300" h="2552699">
                <a:moveTo>
                  <a:pt x="4305300" y="2552699"/>
                </a:moveTo>
                <a:lnTo>
                  <a:pt x="425458" y="2552699"/>
                </a:lnTo>
                <a:cubicBezTo>
                  <a:pt x="190484" y="2552699"/>
                  <a:pt x="0" y="2362215"/>
                  <a:pt x="0" y="2127241"/>
                </a:cubicBezTo>
                <a:lnTo>
                  <a:pt x="0" y="0"/>
                </a:lnTo>
                <a:lnTo>
                  <a:pt x="4305300" y="0"/>
                </a:lnTo>
                <a:lnTo>
                  <a:pt x="4305300" y="2552699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63" tIns="182880" rIns="156465" bIns="156463" numCol="1" spcCol="1270" anchor="t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sp>
        <p:nvSpPr>
          <p:cNvPr id="7" name="Freeform 6"/>
          <p:cNvSpPr/>
          <p:nvPr/>
        </p:nvSpPr>
        <p:spPr>
          <a:xfrm>
            <a:off x="6070764" y="5491522"/>
            <a:ext cx="4305301" cy="1219198"/>
          </a:xfrm>
          <a:custGeom>
            <a:avLst/>
            <a:gdLst>
              <a:gd name="connsiteX0" fmla="*/ 0 w 2552699"/>
              <a:gd name="connsiteY0" fmla="*/ 0 h 4305300"/>
              <a:gd name="connsiteX1" fmla="*/ 2127241 w 2552699"/>
              <a:gd name="connsiteY1" fmla="*/ 0 h 4305300"/>
              <a:gd name="connsiteX2" fmla="*/ 2552699 w 2552699"/>
              <a:gd name="connsiteY2" fmla="*/ 425458 h 4305300"/>
              <a:gd name="connsiteX3" fmla="*/ 2552699 w 2552699"/>
              <a:gd name="connsiteY3" fmla="*/ 4305300 h 4305300"/>
              <a:gd name="connsiteX4" fmla="*/ 0 w 2552699"/>
              <a:gd name="connsiteY4" fmla="*/ 4305300 h 4305300"/>
              <a:gd name="connsiteX5" fmla="*/ 0 w 2552699"/>
              <a:gd name="connsiteY5" fmla="*/ 0 h 430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52699" h="4305300">
                <a:moveTo>
                  <a:pt x="2552699" y="1"/>
                </a:moveTo>
                <a:lnTo>
                  <a:pt x="2552699" y="3587736"/>
                </a:lnTo>
                <a:cubicBezTo>
                  <a:pt x="2552699" y="3984035"/>
                  <a:pt x="2439757" y="4305299"/>
                  <a:pt x="2300436" y="4305299"/>
                </a:cubicBezTo>
                <a:lnTo>
                  <a:pt x="0" y="4305299"/>
                </a:lnTo>
                <a:lnTo>
                  <a:pt x="0" y="1"/>
                </a:lnTo>
                <a:lnTo>
                  <a:pt x="2552699" y="1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3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6465" tIns="182880" rIns="156464" bIns="156464" numCol="1" spcCol="1270" anchor="t" anchorCtr="0">
            <a:no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200" kern="1200" dirty="0"/>
          </a:p>
        </p:txBody>
      </p:sp>
      <p:pic>
        <p:nvPicPr>
          <p:cNvPr id="9" name="Picture 2" descr="https://lh4.googleusercontent.com/-JDVXt4qs_mM/Uu_bub_jnuI/AAAAAAAAtpQ/QNSessXKpxs/s912/IMG_3373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965" y="3352800"/>
            <a:ext cx="3212770" cy="210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Much Does it Cost?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05600" y="3352800"/>
            <a:ext cx="3209544" cy="209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94565" y="5515272"/>
            <a:ext cx="152400" cy="11795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84765" y="5703017"/>
            <a:ext cx="4572000" cy="8202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u="sng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rPr>
              <a:t>ELECTRICITY COST</a:t>
            </a:r>
          </a:p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</a:rPr>
              <a:t>ZERO	</a:t>
            </a:r>
          </a:p>
        </p:txBody>
      </p:sp>
      <p:sp>
        <p:nvSpPr>
          <p:cNvPr id="3" name="Rectangle 2"/>
          <p:cNvSpPr/>
          <p:nvPr/>
        </p:nvSpPr>
        <p:spPr>
          <a:xfrm>
            <a:off x="3200400" y="1019373"/>
            <a:ext cx="3417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*Quick and rough cost estimates.</a:t>
            </a:r>
          </a:p>
        </p:txBody>
      </p:sp>
    </p:spTree>
    <p:extLst>
      <p:ext uri="{BB962C8B-B14F-4D97-AF65-F5344CB8AC3E}">
        <p14:creationId xmlns:p14="http://schemas.microsoft.com/office/powerpoint/2010/main" val="15170766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/>
              <a:t>How to Innovate and Design</a:t>
            </a:r>
          </a:p>
          <a:p>
            <a:r>
              <a:rPr lang="en-US" sz="3400" dirty="0"/>
              <a:t>The AguaClara Consortium</a:t>
            </a:r>
          </a:p>
          <a:p>
            <a:r>
              <a:rPr lang="en-US" sz="3400" dirty="0"/>
              <a:t>High-tech and Elegance</a:t>
            </a:r>
          </a:p>
          <a:p>
            <a:r>
              <a:rPr lang="en-US" sz="3400" dirty="0"/>
              <a:t>Pride of ownership</a:t>
            </a:r>
          </a:p>
          <a:p>
            <a:r>
              <a:rPr lang="en-US" sz="3400" dirty="0"/>
              <a:t>AguaClara technologies and plants </a:t>
            </a:r>
          </a:p>
          <a:p>
            <a:r>
              <a:rPr lang="en-US" sz="3400" dirty="0"/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9114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21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AD62C051-CDFE-4E38-8847-3A54CFB70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26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9D476C07-45EF-4154-A2C2-A6D810316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4B4DD55D-40DC-4F79-95E9-363147FA2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E7E9DD19-9A54-4118-B2D5-88DC6EE74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C97F26F4-25FB-4122-BB5E-BB4E09E3F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1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6555054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18603" y="1752600"/>
            <a:ext cx="5257800" cy="4525963"/>
          </a:xfrm>
        </p:spPr>
        <p:txBody>
          <a:bodyPr/>
          <a:lstStyle/>
          <a:p>
            <a:r>
              <a:rPr lang="en-US" dirty="0"/>
              <a:t>Technology and Engineering Philosophy matter! </a:t>
            </a:r>
          </a:p>
          <a:p>
            <a:r>
              <a:rPr lang="en-US" dirty="0"/>
              <a:t>Infrastructure failures are linked to design choices</a:t>
            </a:r>
          </a:p>
          <a:p>
            <a:r>
              <a:rPr lang="en-US" dirty="0"/>
              <a:t>We design for Simplicity on the other side of Complexity</a:t>
            </a:r>
          </a:p>
          <a:p>
            <a:endParaRPr lang="en-US" dirty="0"/>
          </a:p>
        </p:txBody>
      </p:sp>
      <p:pic>
        <p:nvPicPr>
          <p:cNvPr id="5" name="Picture 4" descr="https://lh5.googleusercontent.com/-EI4U3Dd4OXk/S1xWSNnkiTI/AAAAAAAANZM/Iq9YddyMVGI/s576/DSC0303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505" y="4348163"/>
            <a:ext cx="1447800" cy="1930400"/>
          </a:xfrm>
          <a:prstGeom prst="rect">
            <a:avLst/>
          </a:prstGeom>
          <a:noFill/>
        </p:spPr>
      </p:pic>
      <p:pic>
        <p:nvPicPr>
          <p:cNvPr id="6" name="Picture 2" descr="https://lh3.googleusercontent.com/_QuLPZg3XMcE/TTz3kuiY2nI/AAAAAAAAbmY/o12wSHakp6c/s576/AguaClara%20Honduras%20Trip%202011%202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2505" y="3098483"/>
            <a:ext cx="1600200" cy="1200151"/>
          </a:xfrm>
          <a:prstGeom prst="rect">
            <a:avLst/>
          </a:prstGeom>
          <a:noFill/>
        </p:spPr>
      </p:pic>
      <p:pic>
        <p:nvPicPr>
          <p:cNvPr id="8" name="Picture 2" descr="https://lh5.googleusercontent.com/-sDGyBEYct88/TyMEcRaw1MI/AAAAAAAAmOg/jwCZ4gigayY/s800/IMG_556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75301" y="3339328"/>
            <a:ext cx="2180403" cy="1455419"/>
          </a:xfrm>
          <a:prstGeom prst="rect">
            <a:avLst/>
          </a:prstGeom>
          <a:noFill/>
        </p:spPr>
      </p:pic>
      <p:pic>
        <p:nvPicPr>
          <p:cNvPr id="9" name="Picture 2" descr="https://lh5.googleusercontent.com/-gJLGZ0COH-A/UAQyf-oB38I/AAAAAAAAnow/GDw8blxex1o/s912/IMG_6541.JPG"/>
          <p:cNvPicPr>
            <a:picLocks noChangeAspect="1" noChangeArrowheads="1"/>
          </p:cNvPicPr>
          <p:nvPr/>
        </p:nvPicPr>
        <p:blipFill>
          <a:blip r:embed="rId6" cstate="print"/>
          <a:srcRect t="11250"/>
          <a:stretch>
            <a:fillRect/>
          </a:stretch>
        </p:blipFill>
        <p:spPr bwMode="auto">
          <a:xfrm>
            <a:off x="8866296" y="4939528"/>
            <a:ext cx="2189408" cy="1295400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692505" y="1757363"/>
            <a:ext cx="17272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DSC_0159"/>
          <p:cNvPicPr>
            <a:picLocks noGrp="1" noChangeAspect="1"/>
          </p:cNvPicPr>
          <p:nvPr isPhoto="1"/>
        </p:nvPicPr>
        <p:blipFill>
          <a:blip r:embed="rId8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01" y="1752600"/>
            <a:ext cx="2180403" cy="14445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207403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604DDF4-50C3-4995-9FD0-A67057D45B65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b="1" dirty="0"/>
              <a:t>How to Innovate and Design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 AguaClara Consortium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High-tech and Elegance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Pride of ownership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AguaClara technologies and plants 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5800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9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9B6DA060-DF8C-475E-89D0-C453C925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11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FD4664FA-D8BB-4196-8395-6725BC1CF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27E2DC10-0529-47E5-B1C9-362901C56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B65FDEDF-C3A8-48BB-B6A5-4FC01B34C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F52A99BF-B894-4483-8971-81C21F2A6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6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3559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CA5693-246E-4A05-96F7-DF8FBC6D8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Recognize the edge of knowledge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050C98-5CC3-4178-AA92-58BD32460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Empirical design</a:t>
            </a:r>
          </a:p>
          <a:p>
            <a:r>
              <a:rPr lang="en-US" dirty="0"/>
              <a:t>No connection between theory and design parameters</a:t>
            </a:r>
          </a:p>
          <a:p>
            <a:r>
              <a:rPr lang="en-US" dirty="0"/>
              <a:t>No equations that describe performance based on theory</a:t>
            </a:r>
          </a:p>
          <a:p>
            <a:r>
              <a:rPr lang="en-US" dirty="0"/>
              <a:t>Complicated explanations that require multiple mechanisms to be operative </a:t>
            </a:r>
          </a:p>
          <a:p>
            <a:r>
              <a:rPr lang="en-US" dirty="0"/>
              <a:t>Process descriptions that don’t connect with physics</a:t>
            </a:r>
          </a:p>
          <a:p>
            <a:r>
              <a:rPr lang="en-US" dirty="0"/>
              <a:t>Data doesn’t </a:t>
            </a:r>
            <a:r>
              <a:rPr lang="en-US"/>
              <a:t>match the “theory”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92093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ideas…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– Iteration – </a:t>
            </a:r>
            <a:r>
              <a:rPr lang="en-US" b="1" dirty="0"/>
              <a:t>Mistakes</a:t>
            </a:r>
            <a:r>
              <a:rPr lang="en-US" dirty="0"/>
              <a:t> - Learning</a:t>
            </a:r>
          </a:p>
          <a:p>
            <a:r>
              <a:rPr lang="en-US" dirty="0"/>
              <a:t>Water treatment is about the complex interactions between fluids, particles, and </a:t>
            </a:r>
            <a:r>
              <a:rPr lang="en-US" b="1" dirty="0"/>
              <a:t>geometry </a:t>
            </a:r>
            <a:r>
              <a:rPr lang="en-US" dirty="0"/>
              <a:t>(beyond rectangular tanks!)</a:t>
            </a:r>
          </a:p>
          <a:p>
            <a:r>
              <a:rPr lang="en-US" dirty="0"/>
              <a:t>Success requires understanding the details! </a:t>
            </a:r>
          </a:p>
          <a:p>
            <a:pPr lvl="1"/>
            <a:r>
              <a:rPr lang="en-US" dirty="0"/>
              <a:t>Density currents caused by temperature change</a:t>
            </a:r>
          </a:p>
          <a:p>
            <a:pPr lvl="1"/>
            <a:r>
              <a:rPr lang="en-US" dirty="0"/>
              <a:t>Flow distribution to reduce mean currents</a:t>
            </a:r>
          </a:p>
          <a:p>
            <a:pPr lvl="1"/>
            <a:r>
              <a:rPr lang="en-US" dirty="0"/>
              <a:t>A roof to protect operators and the plant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4849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Inventing Perfection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/>
          <a:lstStyle/>
          <a:p>
            <a:r>
              <a:rPr lang="en-US" i="1" dirty="0"/>
              <a:t>“Furthermore, as the full scale plant is already in operation, the need for further design changes is not clear.”</a:t>
            </a:r>
            <a:br>
              <a:rPr lang="en-US" i="1" dirty="0"/>
            </a:br>
            <a:r>
              <a:rPr lang="en-US" i="1" dirty="0"/>
              <a:t>			-(Anonymous Reviewer)</a:t>
            </a:r>
          </a:p>
          <a:p>
            <a:r>
              <a:rPr lang="en-US" i="1" dirty="0"/>
              <a:t>Ideas spring fully formed </a:t>
            </a:r>
            <a:br>
              <a:rPr lang="en-US" i="1" dirty="0"/>
            </a:br>
            <a:r>
              <a:rPr lang="en-US" i="1" dirty="0"/>
              <a:t>from their creator’s mind?</a:t>
            </a:r>
          </a:p>
          <a:p>
            <a:r>
              <a:rPr lang="en-US" dirty="0"/>
              <a:t>Athena leaped from Zeus's </a:t>
            </a:r>
            <a:br>
              <a:rPr lang="en-US" dirty="0"/>
            </a:br>
            <a:r>
              <a:rPr lang="en-US" dirty="0"/>
              <a:t>head, fully grown and armed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6248400"/>
            <a:ext cx="5667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3"/>
              </a:rPr>
              <a:t>http://designserver.cee.cornell.edu/Designs</a:t>
            </a:r>
            <a:endParaRPr lang="en-US" sz="2400" dirty="0">
              <a:latin typeface="+mn-lt"/>
            </a:endParaRPr>
          </a:p>
        </p:txBody>
      </p:sp>
      <p:pic>
        <p:nvPicPr>
          <p:cNvPr id="143362" name="Picture 2" descr="Birth of Athena from the head of Zeus, with Hephaestus | Greek vase, Athenian black figure kyli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04300" y="3733800"/>
            <a:ext cx="3287299" cy="2299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36168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644E9DE-0EBF-4D3F-A465-F1492BDD564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How to Innovate and Design</a:t>
            </a:r>
          </a:p>
          <a:p>
            <a:r>
              <a:rPr lang="en-US" sz="3400" b="1" dirty="0"/>
              <a:t>The AguaClara Consortium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High-tech and Elegance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Pride of ownership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AguaClara technologies and plants 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495800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13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54859F29-5D5D-4334-8620-793A2FF6E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15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8EBBE370-C613-42BD-893F-E2CE130EF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77E89C0C-6AE6-4BD5-93D2-58A839DD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4E7BC59F-10FA-40BC-AE8E-EC1593A09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65A3A81A-DE3F-4BBF-948E-5D6B4F789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1547468" y="2247933"/>
            <a:ext cx="731520" cy="449618"/>
            <a:chOff x="1160462" y="2340803"/>
            <a:chExt cx="731520" cy="449618"/>
          </a:xfrm>
        </p:grpSpPr>
        <p:pic>
          <p:nvPicPr>
            <p:cNvPr id="19" name="Picture 4" descr="FINAL LOGO 2.0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340803"/>
              <a:ext cx="731520" cy="232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AguaClara Reach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0462" y="2555359"/>
              <a:ext cx="731520" cy="235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2110102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 rotWithShape="1">
          <a:blip r:embed="rId3">
            <a:alphaModFix/>
          </a:blip>
          <a:srcRect r="76675"/>
          <a:stretch/>
        </p:blipFill>
        <p:spPr>
          <a:xfrm>
            <a:off x="4163832" y="1566177"/>
            <a:ext cx="1173173" cy="13273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C6425F-6C53-4A19-994D-0C581244F388}"/>
              </a:ext>
            </a:extLst>
          </p:cNvPr>
          <p:cNvGrpSpPr/>
          <p:nvPr/>
        </p:nvGrpSpPr>
        <p:grpSpPr>
          <a:xfrm>
            <a:off x="7850134" y="1513494"/>
            <a:ext cx="2962868" cy="1447001"/>
            <a:chOff x="7850134" y="1513494"/>
            <a:chExt cx="2962868" cy="1447001"/>
          </a:xfrm>
        </p:grpSpPr>
        <p:pic>
          <p:nvPicPr>
            <p:cNvPr id="98" name="Google Shape;98;p16"/>
            <p:cNvPicPr preferRelativeResize="0"/>
            <p:nvPr/>
          </p:nvPicPr>
          <p:blipFill rotWithShape="1">
            <a:blip r:embed="rId4">
              <a:alphaModFix/>
            </a:blip>
            <a:srcRect l="2221" t="5584" r="74020" b="11442"/>
            <a:stretch/>
          </p:blipFill>
          <p:spPr>
            <a:xfrm>
              <a:off x="7850134" y="1513494"/>
              <a:ext cx="1316901" cy="14470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6"/>
            <p:cNvSpPr txBox="1"/>
            <p:nvPr/>
          </p:nvSpPr>
          <p:spPr>
            <a:xfrm>
              <a:off x="9165402" y="1805860"/>
              <a:ext cx="1647600" cy="8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0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University Research</a:t>
              </a:r>
              <a:endParaRPr sz="20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34D0AAA-6444-4FDF-BC11-2D7114B1A081}"/>
              </a:ext>
            </a:extLst>
          </p:cNvPr>
          <p:cNvGrpSpPr/>
          <p:nvPr/>
        </p:nvGrpSpPr>
        <p:grpSpPr>
          <a:xfrm>
            <a:off x="3505200" y="4398711"/>
            <a:ext cx="2557884" cy="2403116"/>
            <a:chOff x="3505200" y="4398711"/>
            <a:chExt cx="2557884" cy="2403116"/>
          </a:xfrm>
        </p:grpSpPr>
        <p:grpSp>
          <p:nvGrpSpPr>
            <p:cNvPr id="100" name="Google Shape;100;p16"/>
            <p:cNvGrpSpPr/>
            <p:nvPr/>
          </p:nvGrpSpPr>
          <p:grpSpPr>
            <a:xfrm>
              <a:off x="3505200" y="4398711"/>
              <a:ext cx="2557884" cy="1659684"/>
              <a:chOff x="4149403" y="2502013"/>
              <a:chExt cx="1918413" cy="1244763"/>
            </a:xfrm>
          </p:grpSpPr>
          <p:pic>
            <p:nvPicPr>
              <p:cNvPr id="101" name="Google Shape;101;p1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149403" y="2730625"/>
                <a:ext cx="590550" cy="762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" name="Google Shape;102;p1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933128" y="2994300"/>
                <a:ext cx="952500" cy="7524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3" name="Google Shape;103;p1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4839091" y="2502013"/>
                <a:ext cx="1228725" cy="390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7" name="Google Shape;107;p16"/>
            <p:cNvSpPr txBox="1"/>
            <p:nvPr/>
          </p:nvSpPr>
          <p:spPr>
            <a:xfrm>
              <a:off x="3587142" y="5903427"/>
              <a:ext cx="2394000" cy="8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0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Implementation Partners</a:t>
              </a:r>
              <a:endParaRPr sz="20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E279C9-275D-46DA-992D-D4CA68BF1D3C}"/>
              </a:ext>
            </a:extLst>
          </p:cNvPr>
          <p:cNvGrpSpPr/>
          <p:nvPr/>
        </p:nvGrpSpPr>
        <p:grpSpPr>
          <a:xfrm>
            <a:off x="7153833" y="4195760"/>
            <a:ext cx="4602667" cy="2179133"/>
            <a:chOff x="7153833" y="4195760"/>
            <a:chExt cx="4602667" cy="2179133"/>
          </a:xfrm>
        </p:grpSpPr>
        <p:pic>
          <p:nvPicPr>
            <p:cNvPr id="104" name="Google Shape;104;p16"/>
            <p:cNvPicPr preferRelativeResize="0"/>
            <p:nvPr/>
          </p:nvPicPr>
          <p:blipFill rotWithShape="1">
            <a:blip r:embed="rId8">
              <a:alphaModFix/>
            </a:blip>
            <a:srcRect t="4402" b="8934"/>
            <a:stretch/>
          </p:blipFill>
          <p:spPr>
            <a:xfrm>
              <a:off x="7153833" y="4195760"/>
              <a:ext cx="2667000" cy="2179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6"/>
            <p:cNvSpPr txBox="1"/>
            <p:nvPr/>
          </p:nvSpPr>
          <p:spPr>
            <a:xfrm>
              <a:off x="9641700" y="4836127"/>
              <a:ext cx="2114800" cy="89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2000" kern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Community water boards</a:t>
              </a:r>
              <a:endParaRPr sz="20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8203C2-D20E-4ED7-9A5D-40ED92DCAA04}"/>
              </a:ext>
            </a:extLst>
          </p:cNvPr>
          <p:cNvGrpSpPr/>
          <p:nvPr/>
        </p:nvGrpSpPr>
        <p:grpSpPr>
          <a:xfrm>
            <a:off x="6217967" y="4836127"/>
            <a:ext cx="868800" cy="775400"/>
            <a:chOff x="6217967" y="4836127"/>
            <a:chExt cx="868800" cy="775400"/>
          </a:xfrm>
        </p:grpSpPr>
        <p:sp>
          <p:nvSpPr>
            <p:cNvPr id="111" name="Google Shape;111;p16"/>
            <p:cNvSpPr/>
            <p:nvPr/>
          </p:nvSpPr>
          <p:spPr>
            <a:xfrm>
              <a:off x="6217967" y="4836127"/>
              <a:ext cx="868800" cy="280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5C6F1"/>
            </a:solidFill>
            <a:ln w="9525" cap="flat" cmpd="sng">
              <a:solidFill>
                <a:srgbClr val="05C6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6"/>
            <p:cNvSpPr/>
            <p:nvPr/>
          </p:nvSpPr>
          <p:spPr>
            <a:xfrm flipH="1">
              <a:off x="6217967" y="5330727"/>
              <a:ext cx="868800" cy="280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9B54A"/>
            </a:solidFill>
            <a:ln w="9525" cap="flat" cmpd="sng">
              <a:solidFill>
                <a:srgbClr val="39B5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16"/>
          <p:cNvSpPr/>
          <p:nvPr/>
        </p:nvSpPr>
        <p:spPr>
          <a:xfrm>
            <a:off x="6159167" y="1782793"/>
            <a:ext cx="868800" cy="28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5C6F1"/>
          </a:solidFill>
          <a:ln w="9525" cap="flat" cmpd="sng">
            <a:solidFill>
              <a:srgbClr val="05C6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2" name="Google Shape;112;p16"/>
          <p:cNvSpPr/>
          <p:nvPr/>
        </p:nvSpPr>
        <p:spPr>
          <a:xfrm flipH="1">
            <a:off x="6159167" y="2255060"/>
            <a:ext cx="868800" cy="28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B54A"/>
          </a:solidFill>
          <a:ln w="9525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6204584" y="1891976"/>
            <a:ext cx="868800" cy="44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" sz="2000" kern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RIDE</a:t>
            </a:r>
            <a:endParaRPr sz="2000" kern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0" name="Google Shape;110;p16"/>
          <p:cNvSpPr/>
          <p:nvPr/>
        </p:nvSpPr>
        <p:spPr>
          <a:xfrm rot="5368346">
            <a:off x="4563100" y="3564190"/>
            <a:ext cx="868837" cy="2812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5C6F1"/>
          </a:solidFill>
          <a:ln w="9525" cap="flat" cmpd="sng">
            <a:solidFill>
              <a:srgbClr val="05C6F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5203382" y="3288823"/>
            <a:ext cx="3649170" cy="751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Designs, technical support, and b</a:t>
            </a:r>
            <a:r>
              <a:rPr lang="en" sz="20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est practices</a:t>
            </a:r>
            <a:endParaRPr sz="2000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0A9975-99F0-4541-8040-0F8486645DDC}"/>
              </a:ext>
            </a:extLst>
          </p:cNvPr>
          <p:cNvGrpSpPr/>
          <p:nvPr/>
        </p:nvGrpSpPr>
        <p:grpSpPr>
          <a:xfrm>
            <a:off x="1040137" y="1782049"/>
            <a:ext cx="2570196" cy="831478"/>
            <a:chOff x="1040137" y="1782049"/>
            <a:chExt cx="2570196" cy="831478"/>
          </a:xfrm>
        </p:grpSpPr>
        <p:sp>
          <p:nvSpPr>
            <p:cNvPr id="117" name="Google Shape;117;p16"/>
            <p:cNvSpPr/>
            <p:nvPr/>
          </p:nvSpPr>
          <p:spPr>
            <a:xfrm>
              <a:off x="2741533" y="1860460"/>
              <a:ext cx="868800" cy="280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5C6F1"/>
            </a:solidFill>
            <a:ln w="9525" cap="flat" cmpd="sng">
              <a:solidFill>
                <a:srgbClr val="05C6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 flipH="1">
              <a:off x="2741533" y="2332727"/>
              <a:ext cx="868800" cy="280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9B54A"/>
            </a:solidFill>
            <a:ln w="9525" cap="flat" cmpd="sng">
              <a:solidFill>
                <a:srgbClr val="39B5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1040137" y="1782049"/>
              <a:ext cx="1647600" cy="8314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20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Supporters</a:t>
              </a:r>
              <a:br>
                <a:rPr lang="en" sz="20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r>
                <a:rPr lang="en" sz="20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Volunteers</a:t>
              </a:r>
              <a:endParaRPr sz="20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96B3FB0-55AA-4D3A-969D-D4999EECC50D}"/>
              </a:ext>
            </a:extLst>
          </p:cNvPr>
          <p:cNvGrpSpPr/>
          <p:nvPr/>
        </p:nvGrpSpPr>
        <p:grpSpPr>
          <a:xfrm>
            <a:off x="304801" y="4727958"/>
            <a:ext cx="2978066" cy="1659600"/>
            <a:chOff x="304801" y="4727958"/>
            <a:chExt cx="2978066" cy="1659600"/>
          </a:xfrm>
        </p:grpSpPr>
        <p:sp>
          <p:nvSpPr>
            <p:cNvPr id="120" name="Google Shape;120;p16"/>
            <p:cNvSpPr/>
            <p:nvPr/>
          </p:nvSpPr>
          <p:spPr>
            <a:xfrm>
              <a:off x="2414067" y="4908793"/>
              <a:ext cx="868800" cy="280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5C6F1"/>
            </a:solidFill>
            <a:ln w="9525" cap="flat" cmpd="sng">
              <a:solidFill>
                <a:srgbClr val="05C6F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 flipH="1">
              <a:off x="2414067" y="5381060"/>
              <a:ext cx="868800" cy="2808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9B54A"/>
            </a:solidFill>
            <a:ln w="9525" cap="flat" cmpd="sng">
              <a:solidFill>
                <a:srgbClr val="39B54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6"/>
            <p:cNvSpPr txBox="1"/>
            <p:nvPr/>
          </p:nvSpPr>
          <p:spPr>
            <a:xfrm>
              <a:off x="304801" y="4727958"/>
              <a:ext cx="2042200" cy="165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r" defTabSz="1219170">
                <a:buClr>
                  <a:srgbClr val="000000"/>
                </a:buClr>
              </a:pPr>
              <a:r>
                <a:rPr lang="en" sz="2000" kern="0" dirty="0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Water Ministry, Development Banks, etc</a:t>
              </a:r>
              <a:endParaRPr sz="20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54D14092-61DA-47B7-BA26-78BBA629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AguaClara Ecosystem: designed for innovation and collaboration</a:t>
            </a:r>
          </a:p>
        </p:txBody>
      </p:sp>
      <p:sp>
        <p:nvSpPr>
          <p:cNvPr id="113" name="Google Shape;113;p16"/>
          <p:cNvSpPr/>
          <p:nvPr/>
        </p:nvSpPr>
        <p:spPr>
          <a:xfrm rot="5368346" flipH="1">
            <a:off x="4068890" y="3568912"/>
            <a:ext cx="868837" cy="2812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9B54A"/>
          </a:solidFill>
          <a:ln w="9525" cap="flat" cmpd="sng">
            <a:solidFill>
              <a:srgbClr val="39B5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116;p16">
            <a:extLst>
              <a:ext uri="{FF2B5EF4-FFF2-40B4-BE49-F238E27FC236}">
                <a16:creationId xmlns:a16="http://schemas.microsoft.com/office/drawing/2014/main" id="{C32CA42E-FFDA-4661-8F04-80415F19928D}"/>
              </a:ext>
            </a:extLst>
          </p:cNvPr>
          <p:cNvSpPr txBox="1"/>
          <p:nvPr/>
        </p:nvSpPr>
        <p:spPr>
          <a:xfrm>
            <a:off x="1447800" y="3302184"/>
            <a:ext cx="2834616" cy="5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r" defTabSz="121917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Insights and problems from Partners</a:t>
            </a:r>
            <a:endParaRPr sz="2000" kern="0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50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5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50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 tmFilter="0, 0; .2, .5; .8, .5; 1, 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500" autoRev="1" fill="hold"/>
                                        <p:tgtEl>
                                          <p:spTgt spid="9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 tmFilter="0, 0; .2, .5; .8, .5; 1, 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500" autoRev="1" fill="hold"/>
                                        <p:tgtEl>
                                          <p:spTgt spid="1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09" grpId="1" animBg="1"/>
      <p:bldP spid="112" grpId="0" animBg="1"/>
      <p:bldP spid="112" grpId="1" animBg="1"/>
      <p:bldP spid="115" grpId="0"/>
      <p:bldP spid="110" grpId="0" animBg="1"/>
      <p:bldP spid="110" grpId="1" animBg="1"/>
      <p:bldP spid="116" grpId="0"/>
      <p:bldP spid="116" grpId="1"/>
      <p:bldP spid="113" grpId="0" animBg="1"/>
      <p:bldP spid="113" grpId="1" animBg="1"/>
      <p:bldP spid="27" grpId="0"/>
      <p:bldP spid="2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D1DF55-BCA8-4117-B3A6-216A005AC581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2135316" y="1600200"/>
            <a:ext cx="5865684" cy="4827234"/>
          </a:xfrm>
        </p:spPr>
        <p:txBody>
          <a:bodyPr/>
          <a:lstStyle/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How to Innovate and Design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The AguaClara Consortium</a:t>
            </a:r>
          </a:p>
          <a:p>
            <a:r>
              <a:rPr lang="en-US" sz="3400" b="1" dirty="0"/>
              <a:t>High-tech and Elegance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Pride of ownership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AguaClara technologies and plants </a:t>
            </a: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Philosophy and Reflections</a:t>
            </a:r>
          </a:p>
          <a:p>
            <a:endParaRPr lang="en-US" sz="3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E65D1B-7409-40A7-A734-A2A7602FCC6C}"/>
              </a:ext>
            </a:extLst>
          </p:cNvPr>
          <p:cNvSpPr txBox="1"/>
          <p:nvPr/>
        </p:nvSpPr>
        <p:spPr>
          <a:xfrm>
            <a:off x="4641576" y="6499240"/>
            <a:ext cx="47210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Ctrl + click the pictures to go each section!</a:t>
            </a:r>
          </a:p>
        </p:txBody>
      </p:sp>
      <p:pic>
        <p:nvPicPr>
          <p:cNvPr id="5" name="Picture 2" descr="Birth of Athena from the head of Zeus, with Hephaestus | Greek vase, Athenian black figure kylix">
            <a:hlinkClick r:id="rId3" action="ppaction://hlinksldjump"/>
            <a:extLst>
              <a:ext uri="{FF2B5EF4-FFF2-40B4-BE49-F238E27FC236}">
                <a16:creationId xmlns:a16="http://schemas.microsoft.com/office/drawing/2014/main" id="{C79CF6C1-86F9-4E50-8BC9-23314B569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50677" y="1586753"/>
            <a:ext cx="734827" cy="513937"/>
          </a:xfrm>
          <a:prstGeom prst="rect">
            <a:avLst/>
          </a:prstGeom>
          <a:noFill/>
        </p:spPr>
      </p:pic>
      <p:pic>
        <p:nvPicPr>
          <p:cNvPr id="7" name="Picture 4" descr="http://cdn2-b.examiner.com/sites/default/files/styles/image_content_width/hash/4b/27/MIL%20on_0.jpg?itok=SBV-sY2u">
            <a:hlinkClick r:id="rId5" action="ppaction://hlinksldjump"/>
            <a:extLst>
              <a:ext uri="{FF2B5EF4-FFF2-40B4-BE49-F238E27FC236}">
                <a16:creationId xmlns:a16="http://schemas.microsoft.com/office/drawing/2014/main" id="{590C2DEF-EB4B-41BC-9AB6-F7C670177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111" y="3527673"/>
            <a:ext cx="512393" cy="41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windmill">
            <a:hlinkClick r:id="rId7" action="ppaction://hlinksldjump"/>
            <a:extLst>
              <a:ext uri="{FF2B5EF4-FFF2-40B4-BE49-F238E27FC236}">
                <a16:creationId xmlns:a16="http://schemas.microsoft.com/office/drawing/2014/main" id="{7D3FD285-7C15-41C3-B0D2-C1B8A66FD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92" y="2811851"/>
            <a:ext cx="553512" cy="41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hlinkClick r:id="rId9" action="ppaction://hlinksldjump"/>
            <a:extLst>
              <a:ext uri="{FF2B5EF4-FFF2-40B4-BE49-F238E27FC236}">
                <a16:creationId xmlns:a16="http://schemas.microsoft.com/office/drawing/2014/main" id="{210B76E6-B439-4B5F-8AF5-8C0125AAA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212830"/>
              </a:clrFrom>
              <a:clrTo>
                <a:srgbClr val="2128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4171406"/>
            <a:ext cx="738036" cy="52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https://lh4.googleusercontent.com/-JDVXt4qs_mM/Uu_bub_jnuI/AAAAAAAAtpQ/QNSessXKpxs/s912/IMG_3373a.jpg">
            <a:hlinkClick r:id="rId11" action="ppaction://hlinksldjump"/>
            <a:extLst>
              <a:ext uri="{FF2B5EF4-FFF2-40B4-BE49-F238E27FC236}">
                <a16:creationId xmlns:a16="http://schemas.microsoft.com/office/drawing/2014/main" id="{E831D697-0439-4381-B2FD-53235C5D4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905" y="5221941"/>
            <a:ext cx="805599" cy="52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guaClara Reach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68" y="2462489"/>
            <a:ext cx="731520" cy="23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4834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SWOT 2021">
  <a:themeElements>
    <a:clrScheme name="present colors">
      <a:dk1>
        <a:srgbClr val="000000"/>
      </a:dk1>
      <a:lt1>
        <a:srgbClr val="FFFFFF"/>
      </a:lt1>
      <a:dk2>
        <a:srgbClr val="00005A"/>
      </a:dk2>
      <a:lt2>
        <a:srgbClr val="12037F"/>
      </a:lt2>
      <a:accent1>
        <a:srgbClr val="0300BE"/>
      </a:accent1>
      <a:accent2>
        <a:srgbClr val="FBA305"/>
      </a:accent2>
      <a:accent3>
        <a:srgbClr val="3399FF"/>
      </a:accent3>
      <a:accent4>
        <a:srgbClr val="AC0000"/>
      </a:accent4>
      <a:accent5>
        <a:srgbClr val="F7B0B0"/>
      </a:accent5>
      <a:accent6>
        <a:srgbClr val="E39304"/>
      </a:accent6>
      <a:hlink>
        <a:srgbClr val="678EFD"/>
      </a:hlink>
      <a:folHlink>
        <a:srgbClr val="AC0000"/>
      </a:folHlink>
    </a:clrScheme>
    <a:fontScheme name="1_AguaClara the road">
      <a:majorFont>
        <a:latin typeface="Candara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AguaClara the road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F33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ADAA"/>
        </a:accent5>
        <a:accent6>
          <a:srgbClr val="E78A00"/>
        </a:accent6>
        <a:hlink>
          <a:srgbClr val="3366FF"/>
        </a:hlink>
        <a:folHlink>
          <a:srgbClr val="A5002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4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AguaClara the road 5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80808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AAAAAA"/>
        </a:accent5>
        <a:accent6>
          <a:srgbClr val="6B6B6B"/>
        </a:accent6>
        <a:hlink>
          <a:srgbClr val="C0C0C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WOT 2021" id="{306B4164-DC53-4581-8FA2-40B7F9389F30}" vid="{98F8E750-724B-47D5-9A8C-6ABDA1DBFE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Lecture 4540 2016</Template>
  <TotalTime>3629</TotalTime>
  <Words>853</Words>
  <Application>Microsoft Office PowerPoint</Application>
  <PresentationFormat>Widescreen</PresentationFormat>
  <Paragraphs>154</Paragraphs>
  <Slides>20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Candara</vt:lpstr>
      <vt:lpstr>Proxima Nova</vt:lpstr>
      <vt:lpstr>Wingdings</vt:lpstr>
      <vt:lpstr>SWOT 2021</vt:lpstr>
      <vt:lpstr>An Elegant Solution for Safe Water on Tap </vt:lpstr>
      <vt:lpstr>Overview</vt:lpstr>
      <vt:lpstr>Overview</vt:lpstr>
      <vt:lpstr>Recognize the edge of knowledge</vt:lpstr>
      <vt:lpstr>Three ideas…</vt:lpstr>
      <vt:lpstr>Inventing Perfection</vt:lpstr>
      <vt:lpstr>Overview</vt:lpstr>
      <vt:lpstr>AguaClara Ecosystem: designed for innovation and collaboration</vt:lpstr>
      <vt:lpstr>Overview</vt:lpstr>
      <vt:lpstr>Simple, Elegant, or Complicated?</vt:lpstr>
      <vt:lpstr>Elegant Solution</vt:lpstr>
      <vt:lpstr>Overview</vt:lpstr>
      <vt:lpstr>Pride of Ownership</vt:lpstr>
      <vt:lpstr>Overview</vt:lpstr>
      <vt:lpstr>A decade of research, invent, and design…</vt:lpstr>
      <vt:lpstr>Overview</vt:lpstr>
      <vt:lpstr>Three Key Ideas</vt:lpstr>
      <vt:lpstr>Resilience</vt:lpstr>
      <vt:lpstr>How Much Does it Cost?</vt:lpstr>
      <vt:lpstr>Reflections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Monroe Weber-Shirk</dc:creator>
  <cp:lastModifiedBy>Monroe Weber-Shirk</cp:lastModifiedBy>
  <cp:revision>166</cp:revision>
  <dcterms:created xsi:type="dcterms:W3CDTF">2014-03-14T12:49:46Z</dcterms:created>
  <dcterms:modified xsi:type="dcterms:W3CDTF">2022-01-06T14:03:22Z</dcterms:modified>
</cp:coreProperties>
</file>